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Cabin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Source San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2" Type="http://schemas.openxmlformats.org/officeDocument/2006/relationships/font" Target="fonts/SourceSansPro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44" Type="http://schemas.openxmlformats.org/officeDocument/2006/relationships/font" Target="fonts/SourceSansPro-italic.fntdata"/><Relationship Id="rId21" Type="http://schemas.openxmlformats.org/officeDocument/2006/relationships/slide" Target="slides/slide16.xml"/><Relationship Id="rId43" Type="http://schemas.openxmlformats.org/officeDocument/2006/relationships/font" Target="fonts/SourceSansPr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SourceSansPr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abin-bold.fntdata"/><Relationship Id="rId12" Type="http://schemas.openxmlformats.org/officeDocument/2006/relationships/slide" Target="slides/slide7.xml"/><Relationship Id="rId34" Type="http://schemas.openxmlformats.org/officeDocument/2006/relationships/font" Target="fonts/Cabin-regular.fntdata"/><Relationship Id="rId15" Type="http://schemas.openxmlformats.org/officeDocument/2006/relationships/slide" Target="slides/slide10.xml"/><Relationship Id="rId37" Type="http://schemas.openxmlformats.org/officeDocument/2006/relationships/font" Target="fonts/Cabin-boldItalic.fntdata"/><Relationship Id="rId14" Type="http://schemas.openxmlformats.org/officeDocument/2006/relationships/slide" Target="slides/slide9.xml"/><Relationship Id="rId36" Type="http://schemas.openxmlformats.org/officeDocument/2006/relationships/font" Target="fonts/Cabin-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" lvl="1" marL="257175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6350" lvl="2" marL="51435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9525" lvl="3" marL="771525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0287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" lvl="5" marL="1285875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6350" lvl="6" marL="1543050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9525" lvl="7" marL="1800225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2057400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" lvl="1" marL="257175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6350" lvl="2" marL="51435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9525" lvl="3" marL="771525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0287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" lvl="5" marL="1285875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6350" lvl="6" marL="1543050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9525" lvl="7" marL="1800225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2057400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" lvl="1" marL="257175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6350" lvl="2" marL="51435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9525" lvl="3" marL="771525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028700" marR="0" rtl="0" algn="ctr">
              <a:spcBef>
                <a:spcPts val="0"/>
              </a:spcBef>
              <a:spcAft>
                <a:spcPts val="0"/>
              </a:spcAft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" lvl="5" marL="1285875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6350" lvl="6" marL="1543050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9525" lvl="7" marL="1800225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2057400" marR="0" rtl="0" algn="l">
              <a:spcBef>
                <a:spcPts val="0"/>
              </a:spcBef>
              <a:buNone/>
              <a:defRPr b="0" i="0" sz="4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58961"/>
            <a:ext cx="8229600" cy="464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394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2881" lvl="0" marL="192881" marR="0" rtl="0" algn="l">
              <a:spcBef>
                <a:spcPts val="225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6758" lvl="1" marL="417909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7787" lvl="2" marL="6429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80962" lvl="3" marL="9001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1437" lvl="4" marL="11572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4612" lvl="5" marL="141446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7788" lvl="6" marL="16716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80963" lvl="7" marL="19288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1438" lvl="8" marL="21859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685800" y="1597520"/>
            <a:ext cx="7772400" cy="1102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225"/>
              </a:spcBef>
              <a:spcAft>
                <a:spcPts val="0"/>
              </a:spcAft>
              <a:buClr>
                <a:srgbClr val="A5A5A5"/>
              </a:buClr>
              <a:buFont typeface="Helvetica Neue"/>
              <a:buNone/>
              <a:defRPr b="0" i="0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" lvl="1" marL="257175" marR="0" rtl="0" algn="ctr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" lvl="2" marL="514350" marR="0" rtl="0" algn="ctr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525" lvl="3" marL="771525" marR="0" rtl="0" algn="ctr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028700" marR="0" rtl="0" algn="ctr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1285875" marR="0" rtl="0" algn="ctr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1543050" marR="0" rtl="0" algn="ctr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1800225" marR="0" rtl="0" algn="ctr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057400" marR="0" rtl="0" algn="ctr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 rot="5400000">
            <a:off x="5490418" y="1397942"/>
            <a:ext cx="433536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 rot="5400000">
            <a:off x="1332755" y="-616594"/>
            <a:ext cx="4335363" cy="6086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2881" lvl="0" marL="192881" marR="0" rtl="0" algn="l">
              <a:spcBef>
                <a:spcPts val="225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6758" lvl="1" marL="417909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7787" lvl="2" marL="6429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80962" lvl="3" marL="9001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1437" lvl="4" marL="11572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4612" lvl="5" marL="141446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7788" lvl="6" marL="16716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80963" lvl="7" marL="19288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1438" lvl="8" marL="21859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722412" y="3304878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3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722412" y="2179736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A5A5A5"/>
              </a:buClr>
              <a:buFont typeface="Helvetica Neue"/>
              <a:buNone/>
              <a:defRPr b="0" i="0" sz="11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" lvl="1" marL="2571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" lvl="2" marL="5143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525" lvl="3" marL="7715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0287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12858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15430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18002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0574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58961"/>
            <a:ext cx="8229600" cy="464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200150"/>
            <a:ext cx="4071938" cy="3394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2881" lvl="0" marL="192881" marR="0" rtl="0" algn="l">
              <a:spcBef>
                <a:spcPts val="225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75008" lvl="1" marL="417909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5087" lvl="2" marL="6429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74612" lvl="3" marL="9001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5087" lvl="4" marL="11572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8262" lvl="5" marL="141446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1438" lvl="6" marL="16716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74613" lvl="7" marL="19288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5088" lvl="8" marL="21859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14862" y="1200150"/>
            <a:ext cx="4071938" cy="3394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2881" lvl="0" marL="192881" marR="0" rtl="0" algn="l">
              <a:spcBef>
                <a:spcPts val="225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75008" lvl="1" marL="417909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5087" lvl="2" marL="6429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74612" lvl="3" marL="9001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5087" lvl="4" marL="11572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8262" lvl="5" marL="141446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1438" lvl="6" marL="16716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74613" lvl="7" marL="19288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5088" lvl="8" marL="21859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20627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1151037"/>
            <a:ext cx="4039790" cy="48041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A5A5A5"/>
              </a:buClr>
              <a:buFont typeface="Helvetica Neue"/>
              <a:buNone/>
              <a:defRPr b="1" i="0" sz="14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" lvl="1" marL="2571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" lvl="2" marL="5143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525" lvl="3" marL="7715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0287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12858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15430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18002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0574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57200" y="1631454"/>
            <a:ext cx="4039790" cy="2962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2881" lvl="0" marL="192881" marR="0" rtl="0" algn="l">
              <a:spcBef>
                <a:spcPts val="225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94058" lvl="1" marL="417909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1437" lvl="2" marL="6429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80962" lvl="3" marL="9001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1437" lvl="4" marL="11572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4612" lvl="5" marL="141446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7788" lvl="6" marL="16716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80963" lvl="7" marL="19288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1438" lvl="8" marL="21859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3" type="body"/>
          </p:nvPr>
        </p:nvSpPr>
        <p:spPr>
          <a:xfrm>
            <a:off x="4645223" y="1151037"/>
            <a:ext cx="4041576" cy="48041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A5A5A5"/>
              </a:buClr>
              <a:buFont typeface="Helvetica Neue"/>
              <a:buNone/>
              <a:defRPr b="1" i="0" sz="14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" lvl="1" marL="2571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" lvl="2" marL="5143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525" lvl="3" marL="7715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0287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12858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15430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18002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0574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1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4" type="body"/>
          </p:nvPr>
        </p:nvSpPr>
        <p:spPr>
          <a:xfrm>
            <a:off x="4645223" y="1631454"/>
            <a:ext cx="4041576" cy="29628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2881" lvl="0" marL="192881" marR="0" rtl="0" algn="l">
              <a:spcBef>
                <a:spcPts val="225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94058" lvl="1" marL="417909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1437" lvl="2" marL="6429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10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80962" lvl="3" marL="9001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1437" lvl="4" marL="11572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4612" lvl="5" marL="141446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7788" lvl="6" marL="16716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80963" lvl="7" marL="19288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1438" lvl="8" marL="21859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58961"/>
            <a:ext cx="8229600" cy="464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04490"/>
            <a:ext cx="3008412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1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575446" y="204490"/>
            <a:ext cx="5111353" cy="43898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2881" lvl="0" marL="192881" marR="0" rtl="0" algn="l">
              <a:spcBef>
                <a:spcPts val="225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2308" lvl="1" marL="417909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037" lvl="2" marL="6429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8262" lvl="3" marL="9001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8737" lvl="4" marL="11572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1912" lvl="5" marL="141446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5088" lvl="6" marL="16716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8263" lvl="7" marL="19288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8738" lvl="8" marL="21859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57200" y="1076028"/>
            <a:ext cx="3008412" cy="35182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A5A5A5"/>
              </a:buClr>
              <a:buFont typeface="Helvetica Neue"/>
              <a:buNone/>
              <a:defRPr b="0" i="0" sz="8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" lvl="1" marL="2571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" lvl="2" marL="5143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6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525" lvl="3" marL="7715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0287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12858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15430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18002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0574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1792189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1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Shape 39"/>
          <p:cNvSpPr/>
          <p:nvPr>
            <p:ph idx="2" type="pic"/>
          </p:nvPr>
        </p:nvSpPr>
        <p:spPr>
          <a:xfrm>
            <a:off x="1792189" y="459879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A5A5A5"/>
              </a:buClr>
              <a:buFont typeface="Helvetica Neue"/>
              <a:buNone/>
              <a:defRPr b="0" i="0" sz="18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" lvl="1" marL="2571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" lvl="2" marL="5143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525" lvl="3" marL="7715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0287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12858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15430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18002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0574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1792189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A5A5A5"/>
              </a:buClr>
              <a:buFont typeface="Helvetica Neue"/>
              <a:buNone/>
              <a:defRPr b="0" i="0" sz="8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" lvl="1" marL="2571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7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350" lvl="2" marL="5143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6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525" lvl="3" marL="7715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0287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128587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154305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1800225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20574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  <a:defRPr b="0" i="0" sz="5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258961"/>
            <a:ext cx="8229600" cy="464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 rot="5400000">
            <a:off x="2874912" y="-1217562"/>
            <a:ext cx="339417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2881" lvl="0" marL="192881" marR="0" rtl="0" algn="l">
              <a:spcBef>
                <a:spcPts val="225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6758" lvl="1" marL="417909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7787" lvl="2" marL="6429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80962" lvl="3" marL="9001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–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1437" lvl="4" marL="11572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4612" lvl="5" marL="141446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7788" lvl="6" marL="167163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80963" lvl="7" marL="192881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1438" lvl="8" marL="2185988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»"/>
              <a:defRPr b="0" i="0" sz="9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58961"/>
            <a:ext cx="8229600" cy="464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" lvl="5" marL="25717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350" lvl="6" marL="51435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9525" lvl="7" marL="771525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10287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01.jpg"/><Relationship Id="rId4" Type="http://schemas.openxmlformats.org/officeDocument/2006/relationships/image" Target="../media/image00.pn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png"/><Relationship Id="rId4" Type="http://schemas.openxmlformats.org/officeDocument/2006/relationships/image" Target="../media/image0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10" Type="http://schemas.openxmlformats.org/officeDocument/2006/relationships/image" Target="../media/image33.png"/><Relationship Id="rId9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42.jp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Relationship Id="rId7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Relationship Id="rId4" Type="http://schemas.openxmlformats.org/officeDocument/2006/relationships/image" Target="../media/image05.jpg"/><Relationship Id="rId5" Type="http://schemas.openxmlformats.org/officeDocument/2006/relationships/image" Target="../media/image06.jpg"/><Relationship Id="rId6" Type="http://schemas.openxmlformats.org/officeDocument/2006/relationships/image" Target="../media/image13.jp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9.xml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b="0" l="0" r="0" t="1559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-152400" y="-171450"/>
            <a:ext cx="9524999" cy="5486399"/>
          </a:xfrm>
          <a:prstGeom prst="roundRect">
            <a:avLst>
              <a:gd fmla="val 4792" name="adj"/>
            </a:avLst>
          </a:prstGeom>
          <a:solidFill>
            <a:schemeClr val="accent3">
              <a:alpha val="84705"/>
            </a:scheme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2667000" y="3105150"/>
            <a:ext cx="3733800" cy="45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workplace wellness challenge</a:t>
            </a:r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1657350"/>
            <a:ext cx="3121338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3018233" y="0"/>
            <a:ext cx="6125766" cy="5143499"/>
          </a:xfrm>
          <a:prstGeom prst="rect">
            <a:avLst/>
          </a:prstGeom>
          <a:solidFill>
            <a:srgbClr val="E46019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1371600" y="1352550"/>
            <a:ext cx="3500437" cy="764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</a:p>
        </p:txBody>
      </p:sp>
      <p:sp>
        <p:nvSpPr>
          <p:cNvPr id="61" name="Shape 61"/>
          <p:cNvSpPr/>
          <p:nvPr/>
        </p:nvSpPr>
        <p:spPr>
          <a:xfrm>
            <a:off x="3429000" y="4857750"/>
            <a:ext cx="571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178 million </a:t>
            </a:r>
            <a:r>
              <a:rPr b="1" lang="en-US" sz="10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</a:t>
            </a:r>
            <a:r>
              <a:rPr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children</a:t>
            </a:r>
            <a:r>
              <a:rPr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under the age of 5 suffer from malnutrition in the developing world.</a:t>
            </a:r>
          </a:p>
        </p:txBody>
      </p:sp>
      <p:sp>
        <p:nvSpPr>
          <p:cNvPr id="62" name="Shape 62"/>
          <p:cNvSpPr/>
          <p:nvPr/>
        </p:nvSpPr>
        <p:spPr>
          <a:xfrm>
            <a:off x="5036344" y="1352550"/>
            <a:ext cx="3498056" cy="69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million children</a:t>
            </a: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under the age of 5 suffer from </a:t>
            </a:r>
            <a:r>
              <a:rPr lang="en-US" sz="14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</a:t>
            </a: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— Severe Acute Malnutrition. </a:t>
            </a:r>
            <a:r>
              <a:rPr b="1"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most dangerous form of malnutrition.</a:t>
            </a:r>
          </a:p>
        </p:txBody>
      </p:sp>
      <p:sp>
        <p:nvSpPr>
          <p:cNvPr id="63" name="Shape 63"/>
          <p:cNvSpPr/>
          <p:nvPr/>
        </p:nvSpPr>
        <p:spPr>
          <a:xfrm>
            <a:off x="1528762" y="2933700"/>
            <a:ext cx="3500437" cy="764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8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</a:p>
        </p:txBody>
      </p:sp>
      <p:sp>
        <p:nvSpPr>
          <p:cNvPr id="64" name="Shape 64"/>
          <p:cNvSpPr/>
          <p:nvPr/>
        </p:nvSpPr>
        <p:spPr>
          <a:xfrm>
            <a:off x="5112544" y="2938461"/>
            <a:ext cx="3650456" cy="7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million children </a:t>
            </a: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die each year from </a:t>
            </a:r>
            <a:r>
              <a:rPr lang="en-US" sz="14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</a:t>
            </a:r>
            <a:r>
              <a:rPr lang="en-US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9,600 each day = one child every 9 seconds. More than AIDS, Malaria &amp; TB combined x 3</a:t>
            </a:r>
          </a:p>
        </p:txBody>
      </p:sp>
      <p:grpSp>
        <p:nvGrpSpPr>
          <p:cNvPr id="65" name="Shape 65"/>
          <p:cNvGrpSpPr/>
          <p:nvPr/>
        </p:nvGrpSpPr>
        <p:grpSpPr>
          <a:xfrm>
            <a:off x="0" y="-7144"/>
            <a:ext cx="3414712" cy="5150657"/>
            <a:chOff x="688" y="0"/>
            <a:chExt cx="3823" cy="5769"/>
          </a:xfrm>
        </p:grpSpPr>
        <p:pic>
          <p:nvPicPr>
            <p:cNvPr id="66" name="Shape 66"/>
            <p:cNvPicPr preferRelativeResize="0"/>
            <p:nvPr/>
          </p:nvPicPr>
          <p:blipFill rotWithShape="1">
            <a:blip r:embed="rId3">
              <a:alphaModFix/>
            </a:blip>
            <a:srcRect b="0" l="15261" r="0" t="0"/>
            <a:stretch/>
          </p:blipFill>
          <p:spPr>
            <a:xfrm>
              <a:off x="688" y="0"/>
              <a:ext cx="3819" cy="3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Shape 67"/>
            <p:cNvPicPr preferRelativeResize="0"/>
            <p:nvPr/>
          </p:nvPicPr>
          <p:blipFill rotWithShape="1">
            <a:blip r:embed="rId4">
              <a:alphaModFix/>
            </a:blip>
            <a:srcRect b="2948" l="2800" r="11402" t="-118"/>
            <a:stretch/>
          </p:blipFill>
          <p:spPr>
            <a:xfrm>
              <a:off x="688" y="2885"/>
              <a:ext cx="3823" cy="28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Shape 68"/>
          <p:cNvSpPr/>
          <p:nvPr/>
        </p:nvSpPr>
        <p:spPr>
          <a:xfrm>
            <a:off x="-85725" y="2193131"/>
            <a:ext cx="3500437" cy="69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tragedy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4180305" y="2743021"/>
            <a:ext cx="44135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585787" y="514350"/>
            <a:ext cx="6115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calorie paradox:</a:t>
            </a:r>
          </a:p>
        </p:txBody>
      </p:sp>
      <p:sp>
        <p:nvSpPr>
          <p:cNvPr id="155" name="Shape 155"/>
          <p:cNvSpPr/>
          <p:nvPr/>
        </p:nvSpPr>
        <p:spPr>
          <a:xfrm>
            <a:off x="2133600" y="1276350"/>
            <a:ext cx="7162799" cy="1493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8800">
                <a:solidFill>
                  <a:srgbClr val="E4601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$66 billion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600">
                <a:solidFill>
                  <a:srgbClr val="E4601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is spent annually by Americans attempting to </a:t>
            </a:r>
            <a:r>
              <a:rPr b="1" lang="en-US" sz="1600">
                <a:solidFill>
                  <a:srgbClr val="2E2E2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lose</a:t>
            </a:r>
            <a:r>
              <a:rPr b="1" lang="en-US" sz="1600">
                <a:solidFill>
                  <a:srgbClr val="E4601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weight</a:t>
            </a:r>
          </a:p>
        </p:txBody>
      </p:sp>
      <p:sp>
        <p:nvSpPr>
          <p:cNvPr id="156" name="Shape 156"/>
          <p:cNvSpPr/>
          <p:nvPr/>
        </p:nvSpPr>
        <p:spPr>
          <a:xfrm>
            <a:off x="2702986" y="2831306"/>
            <a:ext cx="5714999" cy="1264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800">
                <a:solidFill>
                  <a:srgbClr val="E4601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$200 million is spent on RUTF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rgbClr val="E4601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Severely Malnourished Children to </a:t>
            </a:r>
            <a:r>
              <a:rPr b="1" lang="en-US" sz="1600">
                <a:solidFill>
                  <a:srgbClr val="2E2E2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gain</a:t>
            </a:r>
            <a:r>
              <a:rPr lang="en-US" sz="1600">
                <a:solidFill>
                  <a:srgbClr val="E4601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weight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87" y="2374106"/>
            <a:ext cx="1600199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5887844" y="535343"/>
            <a:ext cx="184666" cy="73866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914400" y="3745705"/>
            <a:ext cx="56938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20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$66B </a:t>
            </a:r>
          </a:p>
        </p:txBody>
      </p:sp>
      <p:sp>
        <p:nvSpPr>
          <p:cNvPr id="160" name="Shape 160"/>
          <p:cNvSpPr/>
          <p:nvPr/>
        </p:nvSpPr>
        <p:spPr>
          <a:xfrm>
            <a:off x="1739905" y="2996861"/>
            <a:ext cx="505882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80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$200M 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559593" y="1078705"/>
            <a:ext cx="5307805" cy="10358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8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half of the world </a:t>
            </a:r>
            <a:br>
              <a:rPr b="1" lang="en-US" sz="18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18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under-fed, half is over-fed. </a:t>
            </a:r>
            <a:br>
              <a:rPr b="1" lang="en-US" sz="18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</p:txBody>
      </p:sp>
      <p:sp>
        <p:nvSpPr>
          <p:cNvPr id="166" name="Shape 166"/>
          <p:cNvSpPr/>
          <p:nvPr/>
        </p:nvSpPr>
        <p:spPr>
          <a:xfrm>
            <a:off x="585787" y="2309811"/>
            <a:ext cx="40005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2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makes Severe Acute Malnutrition (SAM) doubly tragic, unless we make it an opportunity. 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D3D3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5740" lvl="0" marL="205740" marR="0" rtl="0" algn="l">
              <a:spcBef>
                <a:spcPts val="450"/>
              </a:spcBef>
              <a:spcAft>
                <a:spcPts val="0"/>
              </a:spcAft>
              <a:buClr>
                <a:srgbClr val="E46019"/>
              </a:buClr>
              <a:buSzPct val="93999"/>
              <a:buFont typeface="Arial"/>
              <a:buChar char="+"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 million adults (38%) and 13 million children (17%) in the </a:t>
            </a:r>
            <a:b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U.S. are obese.</a:t>
            </a:r>
          </a:p>
          <a:p>
            <a:pPr indent="-205740" lvl="0" marL="205740" marR="0" rtl="0" algn="l">
              <a:spcBef>
                <a:spcPts val="450"/>
              </a:spcBef>
              <a:spcAft>
                <a:spcPts val="0"/>
              </a:spcAft>
              <a:buClr>
                <a:srgbClr val="E46019"/>
              </a:buClr>
              <a:buSzPct val="93999"/>
              <a:buFont typeface="Arial"/>
              <a:buChar char="+"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Obesity related diseases contribute to 1-in-10 deaths, the </a:t>
            </a:r>
            <a:b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leading cause of preventable deaths.</a:t>
            </a:r>
          </a:p>
          <a:p>
            <a:pPr indent="-205740" lvl="0" marL="205740" marR="0" rtl="0" algn="l">
              <a:spcBef>
                <a:spcPts val="450"/>
              </a:spcBef>
              <a:spcAft>
                <a:spcPts val="0"/>
              </a:spcAft>
              <a:buClr>
                <a:srgbClr val="E46019"/>
              </a:buClr>
              <a:buSzPct val="93999"/>
              <a:buFont typeface="Arial"/>
              <a:buChar char="+"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direct and indirect cost of obesity is more than $190 </a:t>
            </a:r>
            <a:b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Billion annually.</a:t>
            </a:r>
          </a:p>
          <a:p>
            <a:pPr indent="-205740" lvl="0" marL="205740" marR="0" rtl="0" algn="l">
              <a:spcBef>
                <a:spcPts val="450"/>
              </a:spcBef>
              <a:spcAft>
                <a:spcPts val="0"/>
              </a:spcAft>
              <a:buClr>
                <a:srgbClr val="E46019"/>
              </a:buClr>
              <a:buSzPct val="93999"/>
              <a:buFont typeface="Arial"/>
              <a:buChar char="+"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Childhood obesity results in 47% higher medical costs</a:t>
            </a:r>
            <a:b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 children with healthy weight.</a:t>
            </a:r>
          </a:p>
        </p:txBody>
      </p:sp>
      <p:sp>
        <p:nvSpPr>
          <p:cNvPr id="167" name="Shape 167"/>
          <p:cNvSpPr/>
          <p:nvPr/>
        </p:nvSpPr>
        <p:spPr>
          <a:xfrm>
            <a:off x="5029200" y="1123950"/>
            <a:ext cx="3400424" cy="1264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8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addition to excess calorie consumption, </a:t>
            </a:r>
            <a:r>
              <a:rPr b="1" lang="en-US" sz="18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inactivity</a:t>
            </a:r>
            <a:r>
              <a:rPr b="1" lang="en-US" sz="1800">
                <a:solidFill>
                  <a:srgbClr val="D548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18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a primary cause of obesity. </a:t>
            </a:r>
          </a:p>
        </p:txBody>
      </p:sp>
      <p:cxnSp>
        <p:nvCxnSpPr>
          <p:cNvPr id="168" name="Shape 168"/>
          <p:cNvCxnSpPr/>
          <p:nvPr/>
        </p:nvCxnSpPr>
        <p:spPr>
          <a:xfrm>
            <a:off x="4572000" y="1200150"/>
            <a:ext cx="0" cy="3581399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69" name="Shape 169"/>
          <p:cNvSpPr/>
          <p:nvPr/>
        </p:nvSpPr>
        <p:spPr>
          <a:xfrm>
            <a:off x="585787" y="514350"/>
            <a:ext cx="6115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calorie paradox: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332264"/>
            <a:ext cx="3429000" cy="222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342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3429000" y="1809750"/>
            <a:ext cx="48767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8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sitting is the new smoking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2667000" y="3028950"/>
            <a:ext cx="7069931" cy="2388393"/>
          </a:xfrm>
          <a:prstGeom prst="roundRect">
            <a:avLst>
              <a:gd fmla="val 5157" name="adj"/>
            </a:avLst>
          </a:prstGeom>
          <a:solidFill>
            <a:schemeClr val="accent1">
              <a:alpha val="78431"/>
            </a:scheme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6299001" y="3846908"/>
            <a:ext cx="4917579" cy="367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D3D3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4989314" y="4794646"/>
            <a:ext cx="4916686" cy="367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E4601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5848494" y="3638550"/>
            <a:ext cx="344790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8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1" lang="en-US" sz="88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-US" sz="8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</a:t>
            </a:r>
            <a:r>
              <a:rPr b="1" lang="en-US" sz="96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190582" y="3333750"/>
            <a:ext cx="400622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we </a:t>
            </a:r>
            <a:r>
              <a:rPr lang="en-US" sz="24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bridge</a:t>
            </a:r>
            <a:r>
              <a:rPr lang="en-US" sz="2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calorie paradox 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0" y="4214621"/>
            <a:ext cx="621792" cy="6217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3533783" y="3809821"/>
            <a:ext cx="256221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20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there’s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542925" y="416718"/>
            <a:ext cx="7715249" cy="2307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7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Imagine a “Calorie Cloud” where we could donate calories from those with too many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7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those with too few? </a:t>
            </a:r>
            <a:r>
              <a:rPr lang="en-US" sz="28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br>
              <a:rPr b="1" lang="en-US" sz="27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</p:txBody>
      </p:sp>
      <p:sp>
        <p:nvSpPr>
          <p:cNvPr id="194" name="Shape 194"/>
          <p:cNvSpPr/>
          <p:nvPr/>
        </p:nvSpPr>
        <p:spPr>
          <a:xfrm>
            <a:off x="542925" y="2038350"/>
            <a:ext cx="7543800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E46019"/>
              </a:buClr>
              <a:buSzPct val="94000"/>
              <a:buFont typeface="Arial"/>
              <a:buChar char="+"/>
            </a:pPr>
            <a:r>
              <a:rPr b="1"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those attempting to lose weight, or get in better shape, were more motivated to do so                      if they could </a:t>
            </a: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</a:t>
            </a: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their calories away?</a:t>
            </a:r>
          </a:p>
          <a:p>
            <a:pPr indent="-171450" lvl="0" marL="171450" marR="0" rtl="0" algn="l">
              <a:spcBef>
                <a:spcPts val="675"/>
              </a:spcBef>
              <a:spcAft>
                <a:spcPts val="0"/>
              </a:spcAft>
              <a:buClr>
                <a:srgbClr val="E46019"/>
              </a:buClr>
              <a:buSzPct val="94000"/>
              <a:buFont typeface="Arial"/>
              <a:buChar char="+"/>
            </a:pPr>
            <a:r>
              <a:rPr b="1"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could transfer our burned calories to a “Calorie Cloud”, monetize these calories at the rate of RUTF ($0.50 / 500 calories), and </a:t>
            </a: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give these calories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SAM victims?</a:t>
            </a:r>
          </a:p>
          <a:p>
            <a:pPr indent="-171450" lvl="0" marL="171450" marR="0" rtl="0" algn="l">
              <a:spcBef>
                <a:spcPts val="675"/>
              </a:spcBef>
              <a:spcAft>
                <a:spcPts val="0"/>
              </a:spcAft>
              <a:buClr>
                <a:srgbClr val="E46019"/>
              </a:buClr>
              <a:buSzPct val="94000"/>
              <a:buFont typeface="Arial"/>
              <a:buChar char="+"/>
            </a:pPr>
            <a:r>
              <a:rPr b="1"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</a:t>
            </a: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“Calorie Cloud” was a corporate wellness program that organizations used to increase employee activity and teamwork, improve health and reduce health insurance?</a:t>
            </a:r>
          </a:p>
          <a:p>
            <a:pPr indent="-171450" lvl="0" marL="171450" marR="0" rtl="0" algn="l">
              <a:spcBef>
                <a:spcPts val="675"/>
              </a:spcBef>
              <a:spcAft>
                <a:spcPts val="0"/>
              </a:spcAft>
              <a:buClr>
                <a:srgbClr val="E46019"/>
              </a:buClr>
              <a:buSzPct val="94000"/>
              <a:buFont typeface="Arial"/>
              <a:buChar char="+"/>
            </a:pPr>
            <a:r>
              <a:rPr b="1"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companies could fund this corporate wellness program from a foundation or charitable contributions budget, thus leaving their HR budget intact? </a:t>
            </a:r>
          </a:p>
          <a:p>
            <a:pPr indent="-171450" lvl="0" marL="171450" marR="0" rtl="0" algn="l">
              <a:spcBef>
                <a:spcPts val="675"/>
              </a:spcBef>
              <a:spcAft>
                <a:spcPts val="0"/>
              </a:spcAft>
              <a:buClr>
                <a:srgbClr val="E46019"/>
              </a:buClr>
              <a:buFont typeface="Arial"/>
              <a:buNone/>
            </a:pPr>
            <a:r>
              <a:t/>
            </a:r>
            <a:endParaRPr sz="120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1450" marR="0" rtl="0" algn="l">
              <a:spcBef>
                <a:spcPts val="675"/>
              </a:spcBef>
              <a:spcAft>
                <a:spcPts val="0"/>
              </a:spcAft>
              <a:buClr>
                <a:srgbClr val="E46019"/>
              </a:buClr>
              <a:buSzPct val="94000"/>
              <a:buFont typeface="Arial"/>
              <a:buChar char="+"/>
            </a:pPr>
            <a:r>
              <a:rPr b="1"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individuals and organizations on </a:t>
            </a:r>
            <a:r>
              <a:rPr b="1"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both sides 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the </a:t>
            </a:r>
            <a:r>
              <a:rPr i="1"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calorie paradox </a:t>
            </a:r>
            <a:r>
              <a:rPr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could </a:t>
            </a:r>
            <a:r>
              <a:rPr b="1" lang="en-US"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 by collaboration?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2971800" y="4897278"/>
            <a:ext cx="622603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b="1" lang="en-US" sz="105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 sz="8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whether attempting to lose weight or not, Calorie Cloud is for all types of individuals &amp; organizations in the over-nourished parts of the world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0" y="0"/>
            <a:ext cx="9158288" cy="5143499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1066800" y="1276350"/>
            <a:ext cx="7010400" cy="2307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4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you could start today?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4655"/>
          <a:stretch/>
        </p:blipFill>
        <p:spPr>
          <a:xfrm>
            <a:off x="0" y="-19050"/>
            <a:ext cx="9144000" cy="5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3124200" y="2571750"/>
            <a:ext cx="6784181" cy="3057525"/>
          </a:xfrm>
          <a:prstGeom prst="roundRect">
            <a:avLst>
              <a:gd fmla="val 4792" name="adj"/>
            </a:avLst>
          </a:prstGeom>
          <a:solidFill>
            <a:schemeClr val="accent1">
              <a:alpha val="78431"/>
            </a:schemeClr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57200" y="6915150"/>
            <a:ext cx="6115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5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ways to benefit:</a:t>
            </a:r>
          </a:p>
        </p:txBody>
      </p:sp>
      <p:sp>
        <p:nvSpPr>
          <p:cNvPr id="209" name="Shape 209"/>
          <p:cNvSpPr/>
          <p:nvPr/>
        </p:nvSpPr>
        <p:spPr>
          <a:xfrm>
            <a:off x="4267200" y="4476751"/>
            <a:ext cx="3733800" cy="45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workplace wellness challenge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2876550"/>
            <a:ext cx="3418609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9788735" y="2047465"/>
            <a:ext cx="18466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Shape 216"/>
          <p:cNvCxnSpPr/>
          <p:nvPr/>
        </p:nvCxnSpPr>
        <p:spPr>
          <a:xfrm>
            <a:off x="2971800" y="1885950"/>
            <a:ext cx="0" cy="1538585"/>
          </a:xfrm>
          <a:prstGeom prst="straightConnector1">
            <a:avLst/>
          </a:prstGeom>
          <a:noFill/>
          <a:ln cap="flat" cmpd="sng" w="12700">
            <a:solidFill>
              <a:srgbClr val="26A1E5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17" name="Shape 217"/>
          <p:cNvSpPr/>
          <p:nvPr/>
        </p:nvSpPr>
        <p:spPr>
          <a:xfrm>
            <a:off x="328612" y="221456"/>
            <a:ext cx="7748587" cy="2307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7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Calorie Cloud is a 501c3 dedicated to solving the imbalance of calories on this planet.</a:t>
            </a:r>
          </a:p>
        </p:txBody>
      </p:sp>
      <p:sp>
        <p:nvSpPr>
          <p:cNvPr id="218" name="Shape 218"/>
          <p:cNvSpPr/>
          <p:nvPr/>
        </p:nvSpPr>
        <p:spPr>
          <a:xfrm>
            <a:off x="347364" y="1843981"/>
            <a:ext cx="2472035" cy="1564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Founded in 2013 by the team at MANA Nutrition, Calorie Cloud is a nonprofit health startup building tech platforms to increase the health of adults &amp; kids around the world.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335756" y="557212"/>
            <a:ext cx="6115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5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calorie cloud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 amt="80000"/>
          </a:blip>
          <a:srcRect b="34724" l="0" r="14588" t="37289"/>
          <a:stretch/>
        </p:blipFill>
        <p:spPr>
          <a:xfrm>
            <a:off x="0" y="3638550"/>
            <a:ext cx="9144000" cy="150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4800" y="4171950"/>
            <a:ext cx="840526" cy="842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3276600" y="1885950"/>
            <a:ext cx="1904999" cy="1564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1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Mission: </a:t>
            </a:r>
            <a:r>
              <a:rPr lang="en-US" sz="1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technology to double the global budget for Ready-to-use Therapeutic Food (RUTF), the main line of defense against Severe Acute Malnutrition (SAM).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6248400" y="2114550"/>
            <a:ext cx="2286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How: </a:t>
            </a:r>
            <a:r>
              <a:rPr lang="en-US" sz="10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creating platforms to quantify, then monetize, the physical activity of adults and kids all over the world. Then using these funds to save malnourished children.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 of these platforms is the  Workplace Wellness Challenge:</a:t>
            </a:r>
          </a:p>
        </p:txBody>
      </p:sp>
      <p:cxnSp>
        <p:nvCxnSpPr>
          <p:cNvPr id="224" name="Shape 224"/>
          <p:cNvCxnSpPr/>
          <p:nvPr/>
        </p:nvCxnSpPr>
        <p:spPr>
          <a:xfrm>
            <a:off x="5791200" y="1869876"/>
            <a:ext cx="0" cy="1538585"/>
          </a:xfrm>
          <a:prstGeom prst="straightConnector1">
            <a:avLst/>
          </a:prstGeom>
          <a:noFill/>
          <a:ln cap="flat" cmpd="sng" w="12700">
            <a:solidFill>
              <a:srgbClr val="26A1E5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914400" y="1657350"/>
            <a:ext cx="3352799" cy="3414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social wellness program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11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Individuals compete in teams to burn the most amount  of </a:t>
            </a:r>
            <a:r>
              <a:rPr lang="en-US" sz="1100" u="sng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active</a:t>
            </a:r>
            <a:r>
              <a:rPr lang="en-US" sz="11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calories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automatic and verified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11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Participants use activity trackers to automatically sync their calorie data to Calorie Cloud in a verified process 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BYOD – bring your own device 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11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Fitness is personal. Love your Fitbit? Use it. Need trackers for your team? We have great deals on the top brands 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defined period of time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11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Challenge has a start date and an end date. We recommend 30-45 days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D3D3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1" name="Shape 231"/>
          <p:cNvCxnSpPr/>
          <p:nvPr/>
        </p:nvCxnSpPr>
        <p:spPr>
          <a:xfrm>
            <a:off x="4593430" y="1852611"/>
            <a:ext cx="0" cy="2728913"/>
          </a:xfrm>
          <a:prstGeom prst="straightConnector1">
            <a:avLst/>
          </a:prstGeom>
          <a:noFill/>
          <a:ln cap="flat" cmpd="sng" w="12700">
            <a:solidFill>
              <a:srgbClr val="999999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656" y="1733550"/>
            <a:ext cx="275343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3105150"/>
            <a:ext cx="22521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3714750"/>
            <a:ext cx="23532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2419350"/>
            <a:ext cx="239407" cy="21945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5257800" y="1657350"/>
            <a:ext cx="3352799" cy="3414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burned calories = donated calories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11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the calories burned during the program are donated, one-for-one, in the form of RUTF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ready-to-use therapeutic food (RUTF)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11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RUTF cost $0.50 / packet. 1 packet = 500 calories. For every 500 calories burned, you donate 1 packet of food 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calories are cheap. multiply your impact!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11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recommend that SMB’s donate at a 1:2 or 1:5 rate. For every 1 calorie burned, 5 calories are donated.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b="1" lang="en-US" sz="11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increased motivation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11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Helping others – by saving the life of a child – increases participation rate &amp; individuals overall level of activity  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D3D3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6800" y="1703753"/>
            <a:ext cx="197715" cy="33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33096" y="3086100"/>
            <a:ext cx="272303" cy="27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76800" y="2413000"/>
            <a:ext cx="182841" cy="31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76800" y="3784600"/>
            <a:ext cx="230089" cy="2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0" y="209550"/>
            <a:ext cx="9144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workplace wellness challenge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Shape 246"/>
          <p:cNvCxnSpPr/>
          <p:nvPr/>
        </p:nvCxnSpPr>
        <p:spPr>
          <a:xfrm>
            <a:off x="1066800" y="2724150"/>
            <a:ext cx="5714999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Shape 247"/>
          <p:cNvSpPr/>
          <p:nvPr/>
        </p:nvSpPr>
        <p:spPr>
          <a:xfrm>
            <a:off x="4495800" y="2647950"/>
            <a:ext cx="152399" cy="15239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</a:pPr>
            <a:r>
              <a:t/>
            </a:r>
            <a:endParaRPr b="0" i="0" sz="7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48" name="Shape 248"/>
          <p:cNvCxnSpPr/>
          <p:nvPr/>
        </p:nvCxnSpPr>
        <p:spPr>
          <a:xfrm>
            <a:off x="13716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Shape 249"/>
          <p:cNvCxnSpPr/>
          <p:nvPr/>
        </p:nvCxnSpPr>
        <p:spPr>
          <a:xfrm>
            <a:off x="17526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Shape 250"/>
          <p:cNvSpPr txBox="1"/>
          <p:nvPr/>
        </p:nvSpPr>
        <p:spPr>
          <a:xfrm>
            <a:off x="6553200" y="3714750"/>
            <a:ext cx="9144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12192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Shape 252"/>
          <p:cNvCxnSpPr/>
          <p:nvPr/>
        </p:nvCxnSpPr>
        <p:spPr>
          <a:xfrm>
            <a:off x="19812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Shape 253"/>
          <p:cNvCxnSpPr/>
          <p:nvPr/>
        </p:nvCxnSpPr>
        <p:spPr>
          <a:xfrm>
            <a:off x="22860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Shape 254"/>
          <p:cNvCxnSpPr/>
          <p:nvPr/>
        </p:nvCxnSpPr>
        <p:spPr>
          <a:xfrm>
            <a:off x="28956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Shape 255"/>
          <p:cNvCxnSpPr/>
          <p:nvPr/>
        </p:nvCxnSpPr>
        <p:spPr>
          <a:xfrm>
            <a:off x="26670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Shape 256"/>
          <p:cNvCxnSpPr/>
          <p:nvPr/>
        </p:nvCxnSpPr>
        <p:spPr>
          <a:xfrm>
            <a:off x="33528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Shape 257"/>
          <p:cNvCxnSpPr/>
          <p:nvPr/>
        </p:nvCxnSpPr>
        <p:spPr>
          <a:xfrm>
            <a:off x="35052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Shape 258"/>
          <p:cNvCxnSpPr/>
          <p:nvPr/>
        </p:nvCxnSpPr>
        <p:spPr>
          <a:xfrm>
            <a:off x="42672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Shape 259"/>
          <p:cNvCxnSpPr/>
          <p:nvPr/>
        </p:nvCxnSpPr>
        <p:spPr>
          <a:xfrm>
            <a:off x="40386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Shape 260"/>
          <p:cNvCxnSpPr/>
          <p:nvPr/>
        </p:nvCxnSpPr>
        <p:spPr>
          <a:xfrm>
            <a:off x="55626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Shape 261"/>
          <p:cNvCxnSpPr/>
          <p:nvPr/>
        </p:nvCxnSpPr>
        <p:spPr>
          <a:xfrm>
            <a:off x="48768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Shape 262"/>
          <p:cNvCxnSpPr/>
          <p:nvPr/>
        </p:nvCxnSpPr>
        <p:spPr>
          <a:xfrm>
            <a:off x="53340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Shape 263"/>
          <p:cNvCxnSpPr/>
          <p:nvPr/>
        </p:nvCxnSpPr>
        <p:spPr>
          <a:xfrm>
            <a:off x="60198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Shape 264"/>
          <p:cNvCxnSpPr/>
          <p:nvPr/>
        </p:nvCxnSpPr>
        <p:spPr>
          <a:xfrm>
            <a:off x="70104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Shape 265"/>
          <p:cNvCxnSpPr/>
          <p:nvPr/>
        </p:nvCxnSpPr>
        <p:spPr>
          <a:xfrm>
            <a:off x="62484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Shape 266"/>
          <p:cNvCxnSpPr/>
          <p:nvPr/>
        </p:nvCxnSpPr>
        <p:spPr>
          <a:xfrm>
            <a:off x="6781800" y="2724150"/>
            <a:ext cx="1904999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7" name="Shape 267"/>
          <p:cNvSpPr/>
          <p:nvPr/>
        </p:nvSpPr>
        <p:spPr>
          <a:xfrm>
            <a:off x="6629400" y="2647950"/>
            <a:ext cx="152399" cy="15239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</a:pPr>
            <a:r>
              <a:t/>
            </a:r>
            <a:endParaRPr b="0" i="0" sz="7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75438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Shape 269"/>
          <p:cNvCxnSpPr/>
          <p:nvPr/>
        </p:nvCxnSpPr>
        <p:spPr>
          <a:xfrm>
            <a:off x="82296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Shape 270"/>
          <p:cNvCxnSpPr/>
          <p:nvPr/>
        </p:nvCxnSpPr>
        <p:spPr>
          <a:xfrm>
            <a:off x="83820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Shape 271"/>
          <p:cNvCxnSpPr/>
          <p:nvPr/>
        </p:nvCxnSpPr>
        <p:spPr>
          <a:xfrm>
            <a:off x="1219200" y="4552950"/>
            <a:ext cx="32766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Shape 272"/>
          <p:cNvCxnSpPr/>
          <p:nvPr/>
        </p:nvCxnSpPr>
        <p:spPr>
          <a:xfrm>
            <a:off x="1219200" y="44005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Shape 273"/>
          <p:cNvCxnSpPr/>
          <p:nvPr/>
        </p:nvCxnSpPr>
        <p:spPr>
          <a:xfrm>
            <a:off x="4495800" y="44005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Shape 274"/>
          <p:cNvCxnSpPr/>
          <p:nvPr/>
        </p:nvCxnSpPr>
        <p:spPr>
          <a:xfrm>
            <a:off x="4648200" y="4552950"/>
            <a:ext cx="1981199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Shape 275"/>
          <p:cNvCxnSpPr/>
          <p:nvPr/>
        </p:nvCxnSpPr>
        <p:spPr>
          <a:xfrm>
            <a:off x="4648200" y="44005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Shape 276"/>
          <p:cNvCxnSpPr/>
          <p:nvPr/>
        </p:nvCxnSpPr>
        <p:spPr>
          <a:xfrm>
            <a:off x="6629400" y="44005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Shape 277"/>
          <p:cNvSpPr txBox="1"/>
          <p:nvPr/>
        </p:nvSpPr>
        <p:spPr>
          <a:xfrm>
            <a:off x="2133600" y="4629150"/>
            <a:ext cx="1371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1+ month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953000" y="4629150"/>
            <a:ext cx="1371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– 6 weeks</a:t>
            </a:r>
          </a:p>
        </p:txBody>
      </p:sp>
      <p:cxnSp>
        <p:nvCxnSpPr>
          <p:cNvPr id="279" name="Shape 279"/>
          <p:cNvCxnSpPr/>
          <p:nvPr/>
        </p:nvCxnSpPr>
        <p:spPr>
          <a:xfrm>
            <a:off x="304800" y="2724150"/>
            <a:ext cx="762000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0" name="Shape 280"/>
          <p:cNvSpPr/>
          <p:nvPr/>
        </p:nvSpPr>
        <p:spPr>
          <a:xfrm>
            <a:off x="2362200" y="209550"/>
            <a:ext cx="44195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typical timeline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4114800" y="2419350"/>
            <a:ext cx="9144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6248400" y="2419350"/>
            <a:ext cx="9144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133600" y="2038350"/>
            <a:ext cx="13715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 preparation 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4953000" y="2038350"/>
            <a:ext cx="13715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challenge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7086600" y="2038350"/>
            <a:ext cx="13715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 wrap-up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28600" y="2038350"/>
            <a:ext cx="685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 calls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914399" y="2474414"/>
            <a:ext cx="7493793" cy="2307430"/>
            <a:chOff x="191" y="1178"/>
            <a:chExt cx="8391" cy="2584"/>
          </a:xfrm>
        </p:grpSpPr>
        <p:sp>
          <p:nvSpPr>
            <p:cNvPr id="75" name="Shape 75"/>
            <p:cNvSpPr/>
            <p:nvPr/>
          </p:nvSpPr>
          <p:spPr>
            <a:xfrm>
              <a:off x="191" y="1178"/>
              <a:ext cx="8391" cy="2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1300">
                  <a:solidFill>
                    <a:srgbClr val="3D3D3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hope.</a:t>
              </a:r>
              <a:br>
                <a:rPr b="1" lang="en-US" sz="11300">
                  <a:solidFill>
                    <a:srgbClr val="3D3D3D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</a:p>
          </p:txBody>
        </p:sp>
        <p:pic>
          <p:nvPicPr>
            <p:cNvPr id="76" name="Shape 76"/>
            <p:cNvPicPr preferRelativeResize="0"/>
            <p:nvPr/>
          </p:nvPicPr>
          <p:blipFill rotWithShape="1">
            <a:blip r:embed="rId3">
              <a:alphaModFix/>
            </a:blip>
            <a:srcRect b="14720" l="5505" r="64207" t="4060"/>
            <a:stretch/>
          </p:blipFill>
          <p:spPr>
            <a:xfrm>
              <a:off x="3093" y="1178"/>
              <a:ext cx="1152" cy="1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/>
          <p:nvPr/>
        </p:nvSpPr>
        <p:spPr>
          <a:xfrm>
            <a:off x="2057400" y="1515129"/>
            <a:ext cx="4030475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tragic, yet there is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Shape 291"/>
          <p:cNvCxnSpPr/>
          <p:nvPr/>
        </p:nvCxnSpPr>
        <p:spPr>
          <a:xfrm>
            <a:off x="1066800" y="2724150"/>
            <a:ext cx="5714999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Shape 292"/>
          <p:cNvSpPr/>
          <p:nvPr/>
        </p:nvSpPr>
        <p:spPr>
          <a:xfrm>
            <a:off x="4495800" y="2647950"/>
            <a:ext cx="152399" cy="15239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</a:pPr>
            <a:r>
              <a:t/>
            </a:r>
            <a:endParaRPr b="0" i="0" sz="7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3" name="Shape 293"/>
          <p:cNvSpPr txBox="1"/>
          <p:nvPr/>
        </p:nvSpPr>
        <p:spPr>
          <a:xfrm rot="-5400000">
            <a:off x="-304800" y="3409950"/>
            <a:ext cx="10667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</a:t>
            </a:r>
          </a:p>
        </p:txBody>
      </p:sp>
      <p:sp>
        <p:nvSpPr>
          <p:cNvPr id="294" name="Shape 294"/>
          <p:cNvSpPr txBox="1"/>
          <p:nvPr/>
        </p:nvSpPr>
        <p:spPr>
          <a:xfrm rot="-5400000">
            <a:off x="-685799" y="1352549"/>
            <a:ext cx="18288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Calorie Cloud </a:t>
            </a:r>
          </a:p>
        </p:txBody>
      </p:sp>
      <p:cxnSp>
        <p:nvCxnSpPr>
          <p:cNvPr id="295" name="Shape 295"/>
          <p:cNvCxnSpPr/>
          <p:nvPr/>
        </p:nvCxnSpPr>
        <p:spPr>
          <a:xfrm>
            <a:off x="13716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Shape 296"/>
          <p:cNvCxnSpPr/>
          <p:nvPr/>
        </p:nvCxnSpPr>
        <p:spPr>
          <a:xfrm>
            <a:off x="17526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Shape 297"/>
          <p:cNvSpPr txBox="1"/>
          <p:nvPr/>
        </p:nvSpPr>
        <p:spPr>
          <a:xfrm rot="-2700000">
            <a:off x="2145553" y="3267916"/>
            <a:ext cx="11745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participants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addresses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62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Shape 298"/>
          <p:cNvSpPr txBox="1"/>
          <p:nvPr/>
        </p:nvSpPr>
        <p:spPr>
          <a:xfrm rot="-2700000">
            <a:off x="569586" y="3264879"/>
            <a:ext cx="100908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Internal “heads-up” email</a:t>
            </a:r>
          </a:p>
        </p:txBody>
      </p:sp>
      <p:sp>
        <p:nvSpPr>
          <p:cNvPr id="299" name="Shape 299"/>
          <p:cNvSpPr txBox="1"/>
          <p:nvPr/>
        </p:nvSpPr>
        <p:spPr>
          <a:xfrm rot="-2700000">
            <a:off x="1114937" y="3171311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trackers ($)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62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Shape 300"/>
          <p:cNvSpPr txBox="1"/>
          <p:nvPr/>
        </p:nvSpPr>
        <p:spPr>
          <a:xfrm rot="-2700000">
            <a:off x="3022973" y="1730841"/>
            <a:ext cx="142706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 challenge invitation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6A1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Shape 301"/>
          <p:cNvSpPr txBox="1"/>
          <p:nvPr/>
        </p:nvSpPr>
        <p:spPr>
          <a:xfrm rot="-2700000">
            <a:off x="2469731" y="1774917"/>
            <a:ext cx="108687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participants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addresses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6A1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Shape 302"/>
          <p:cNvSpPr txBox="1"/>
          <p:nvPr/>
        </p:nvSpPr>
        <p:spPr>
          <a:xfrm rot="-2700000">
            <a:off x="1584185" y="1717207"/>
            <a:ext cx="15887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Ship trackers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6A1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Shape 303"/>
          <p:cNvSpPr txBox="1"/>
          <p:nvPr/>
        </p:nvSpPr>
        <p:spPr>
          <a:xfrm rot="-2700000">
            <a:off x="826247" y="1654642"/>
            <a:ext cx="18581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 challenge platform</a:t>
            </a:r>
          </a:p>
        </p:txBody>
      </p:sp>
      <p:sp>
        <p:nvSpPr>
          <p:cNvPr id="304" name="Shape 304"/>
          <p:cNvSpPr txBox="1"/>
          <p:nvPr/>
        </p:nvSpPr>
        <p:spPr>
          <a:xfrm rot="-2700000">
            <a:off x="1628262" y="3171311"/>
            <a:ext cx="144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Distribute trackers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62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Shape 305"/>
          <p:cNvSpPr txBox="1"/>
          <p:nvPr/>
        </p:nvSpPr>
        <p:spPr>
          <a:xfrm rot="-2700000">
            <a:off x="3913304" y="1663491"/>
            <a:ext cx="1084166" cy="52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Monitor data,   send reminders to create accounts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6A1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Shape 306"/>
          <p:cNvSpPr txBox="1"/>
          <p:nvPr/>
        </p:nvSpPr>
        <p:spPr>
          <a:xfrm rot="-2700000">
            <a:off x="5004174" y="1736257"/>
            <a:ext cx="142706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 progress emails throughout challenge</a:t>
            </a:r>
          </a:p>
        </p:txBody>
      </p:sp>
      <p:sp>
        <p:nvSpPr>
          <p:cNvPr id="307" name="Shape 307"/>
          <p:cNvSpPr txBox="1"/>
          <p:nvPr/>
        </p:nvSpPr>
        <p:spPr>
          <a:xfrm rot="-2700000">
            <a:off x="2988704" y="3203667"/>
            <a:ext cx="114075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Accept invitation </a:t>
            </a:r>
          </a:p>
        </p:txBody>
      </p:sp>
      <p:sp>
        <p:nvSpPr>
          <p:cNvPr id="308" name="Shape 308"/>
          <p:cNvSpPr txBox="1"/>
          <p:nvPr/>
        </p:nvSpPr>
        <p:spPr>
          <a:xfrm rot="-2700000">
            <a:off x="5965919" y="1792847"/>
            <a:ext cx="110377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 targeted notifications</a:t>
            </a:r>
          </a:p>
        </p:txBody>
      </p:sp>
      <p:sp>
        <p:nvSpPr>
          <p:cNvPr id="309" name="Shape 309"/>
          <p:cNvSpPr txBox="1"/>
          <p:nvPr/>
        </p:nvSpPr>
        <p:spPr>
          <a:xfrm rot="-2700000">
            <a:off x="7819511" y="1627935"/>
            <a:ext cx="133620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 an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 report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6A1E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Shape 310"/>
          <p:cNvSpPr txBox="1"/>
          <p:nvPr/>
        </p:nvSpPr>
        <p:spPr>
          <a:xfrm rot="-2700000">
            <a:off x="6677864" y="2980484"/>
            <a:ext cx="106680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Monetize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calories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62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Shape 311"/>
          <p:cNvSpPr txBox="1"/>
          <p:nvPr/>
        </p:nvSpPr>
        <p:spPr>
          <a:xfrm rot="-2700000">
            <a:off x="3522102" y="3222158"/>
            <a:ext cx="110377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account &amp; connect tracker</a:t>
            </a:r>
          </a:p>
        </p:txBody>
      </p:sp>
      <p:sp>
        <p:nvSpPr>
          <p:cNvPr id="312" name="Shape 312"/>
          <p:cNvSpPr txBox="1"/>
          <p:nvPr/>
        </p:nvSpPr>
        <p:spPr>
          <a:xfrm rot="-2700000">
            <a:off x="4393453" y="3207496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Wear trackers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6553200" y="3714750"/>
            <a:ext cx="9144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4D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Shape 314"/>
          <p:cNvSpPr txBox="1"/>
          <p:nvPr/>
        </p:nvSpPr>
        <p:spPr>
          <a:xfrm rot="-2700000">
            <a:off x="5079253" y="3055096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active</a:t>
            </a:r>
          </a:p>
        </p:txBody>
      </p:sp>
      <p:sp>
        <p:nvSpPr>
          <p:cNvPr id="315" name="Shape 315"/>
          <p:cNvSpPr txBox="1"/>
          <p:nvPr/>
        </p:nvSpPr>
        <p:spPr>
          <a:xfrm rot="-2700000">
            <a:off x="7163921" y="1660057"/>
            <a:ext cx="121154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 the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RUTF order</a:t>
            </a:r>
          </a:p>
        </p:txBody>
      </p:sp>
      <p:sp>
        <p:nvSpPr>
          <p:cNvPr id="316" name="Shape 316"/>
          <p:cNvSpPr txBox="1"/>
          <p:nvPr/>
        </p:nvSpPr>
        <p:spPr>
          <a:xfrm rot="-2700000">
            <a:off x="5688853" y="2978896"/>
            <a:ext cx="91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lives</a:t>
            </a:r>
          </a:p>
        </p:txBody>
      </p:sp>
      <p:cxnSp>
        <p:nvCxnSpPr>
          <p:cNvPr id="317" name="Shape 317"/>
          <p:cNvCxnSpPr/>
          <p:nvPr/>
        </p:nvCxnSpPr>
        <p:spPr>
          <a:xfrm>
            <a:off x="12192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Shape 318"/>
          <p:cNvCxnSpPr/>
          <p:nvPr/>
        </p:nvCxnSpPr>
        <p:spPr>
          <a:xfrm>
            <a:off x="19812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Shape 319"/>
          <p:cNvCxnSpPr/>
          <p:nvPr/>
        </p:nvCxnSpPr>
        <p:spPr>
          <a:xfrm>
            <a:off x="22860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Shape 320"/>
          <p:cNvCxnSpPr/>
          <p:nvPr/>
        </p:nvCxnSpPr>
        <p:spPr>
          <a:xfrm>
            <a:off x="28956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Shape 321"/>
          <p:cNvCxnSpPr/>
          <p:nvPr/>
        </p:nvCxnSpPr>
        <p:spPr>
          <a:xfrm>
            <a:off x="26670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Shape 322"/>
          <p:cNvCxnSpPr/>
          <p:nvPr/>
        </p:nvCxnSpPr>
        <p:spPr>
          <a:xfrm>
            <a:off x="33528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Shape 323"/>
          <p:cNvCxnSpPr/>
          <p:nvPr/>
        </p:nvCxnSpPr>
        <p:spPr>
          <a:xfrm>
            <a:off x="35052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Shape 324"/>
          <p:cNvCxnSpPr/>
          <p:nvPr/>
        </p:nvCxnSpPr>
        <p:spPr>
          <a:xfrm>
            <a:off x="42672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Shape 325"/>
          <p:cNvCxnSpPr/>
          <p:nvPr/>
        </p:nvCxnSpPr>
        <p:spPr>
          <a:xfrm>
            <a:off x="40386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Shape 326"/>
          <p:cNvCxnSpPr/>
          <p:nvPr/>
        </p:nvCxnSpPr>
        <p:spPr>
          <a:xfrm>
            <a:off x="55626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Shape 327"/>
          <p:cNvCxnSpPr/>
          <p:nvPr/>
        </p:nvCxnSpPr>
        <p:spPr>
          <a:xfrm>
            <a:off x="48768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Shape 328"/>
          <p:cNvCxnSpPr/>
          <p:nvPr/>
        </p:nvCxnSpPr>
        <p:spPr>
          <a:xfrm>
            <a:off x="53340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Shape 329"/>
          <p:cNvCxnSpPr/>
          <p:nvPr/>
        </p:nvCxnSpPr>
        <p:spPr>
          <a:xfrm>
            <a:off x="60198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Shape 330"/>
          <p:cNvCxnSpPr/>
          <p:nvPr/>
        </p:nvCxnSpPr>
        <p:spPr>
          <a:xfrm>
            <a:off x="70104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Shape 331"/>
          <p:cNvCxnSpPr/>
          <p:nvPr/>
        </p:nvCxnSpPr>
        <p:spPr>
          <a:xfrm>
            <a:off x="62484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Shape 332"/>
          <p:cNvCxnSpPr/>
          <p:nvPr/>
        </p:nvCxnSpPr>
        <p:spPr>
          <a:xfrm>
            <a:off x="6781800" y="2724150"/>
            <a:ext cx="1904999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3" name="Shape 333"/>
          <p:cNvSpPr/>
          <p:nvPr/>
        </p:nvSpPr>
        <p:spPr>
          <a:xfrm>
            <a:off x="6629400" y="2647950"/>
            <a:ext cx="152399" cy="15239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bin"/>
              <a:buNone/>
            </a:pPr>
            <a:r>
              <a:t/>
            </a:r>
            <a:endParaRPr b="0" i="0" sz="7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34" name="Shape 334"/>
          <p:cNvCxnSpPr/>
          <p:nvPr/>
        </p:nvCxnSpPr>
        <p:spPr>
          <a:xfrm>
            <a:off x="75438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Shape 335"/>
          <p:cNvCxnSpPr/>
          <p:nvPr/>
        </p:nvCxnSpPr>
        <p:spPr>
          <a:xfrm>
            <a:off x="8229600" y="25717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26A1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Shape 336"/>
          <p:cNvSpPr txBox="1"/>
          <p:nvPr/>
        </p:nvSpPr>
        <p:spPr>
          <a:xfrm rot="-2700000">
            <a:off x="7864147" y="2860208"/>
            <a:ext cx="13731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the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good news!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62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7" name="Shape 337"/>
          <p:cNvCxnSpPr/>
          <p:nvPr/>
        </p:nvCxnSpPr>
        <p:spPr>
          <a:xfrm>
            <a:off x="8382000" y="27241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E62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Shape 338"/>
          <p:cNvCxnSpPr/>
          <p:nvPr/>
        </p:nvCxnSpPr>
        <p:spPr>
          <a:xfrm>
            <a:off x="1219200" y="4552950"/>
            <a:ext cx="32766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Shape 339"/>
          <p:cNvCxnSpPr/>
          <p:nvPr/>
        </p:nvCxnSpPr>
        <p:spPr>
          <a:xfrm>
            <a:off x="1219200" y="44005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Shape 340"/>
          <p:cNvCxnSpPr/>
          <p:nvPr/>
        </p:nvCxnSpPr>
        <p:spPr>
          <a:xfrm>
            <a:off x="4495800" y="44005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Shape 341"/>
          <p:cNvCxnSpPr/>
          <p:nvPr/>
        </p:nvCxnSpPr>
        <p:spPr>
          <a:xfrm>
            <a:off x="4648200" y="4552950"/>
            <a:ext cx="1981199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Shape 342"/>
          <p:cNvCxnSpPr/>
          <p:nvPr/>
        </p:nvCxnSpPr>
        <p:spPr>
          <a:xfrm>
            <a:off x="4648200" y="44005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Shape 343"/>
          <p:cNvCxnSpPr/>
          <p:nvPr/>
        </p:nvCxnSpPr>
        <p:spPr>
          <a:xfrm>
            <a:off x="6629400" y="4400550"/>
            <a:ext cx="0" cy="1523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Shape 344"/>
          <p:cNvSpPr txBox="1"/>
          <p:nvPr/>
        </p:nvSpPr>
        <p:spPr>
          <a:xfrm>
            <a:off x="2133600" y="4629150"/>
            <a:ext cx="1371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1+ month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4953000" y="4629150"/>
            <a:ext cx="1371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– 6 weeks</a:t>
            </a:r>
          </a:p>
        </p:txBody>
      </p:sp>
      <p:cxnSp>
        <p:nvCxnSpPr>
          <p:cNvPr id="346" name="Shape 346"/>
          <p:cNvCxnSpPr/>
          <p:nvPr/>
        </p:nvCxnSpPr>
        <p:spPr>
          <a:xfrm>
            <a:off x="304800" y="2724150"/>
            <a:ext cx="762000" cy="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7" name="Shape 347"/>
          <p:cNvSpPr/>
          <p:nvPr/>
        </p:nvSpPr>
        <p:spPr>
          <a:xfrm>
            <a:off x="2362200" y="209550"/>
            <a:ext cx="44195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typical timeline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4114800" y="2419350"/>
            <a:ext cx="9144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6248400" y="2419350"/>
            <a:ext cx="914400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133600" y="4324350"/>
            <a:ext cx="13715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 preparation 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953000" y="4324350"/>
            <a:ext cx="13715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challenge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7086600" y="4324350"/>
            <a:ext cx="13715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 wrap-up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28600" y="4324350"/>
            <a:ext cx="685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5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 calls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09600" y="4533900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tIns="25700">
            <a:noAutofit/>
          </a:bodyPr>
          <a:lstStyle/>
          <a:p>
            <a:pPr indent="-192881" lvl="0" marL="192881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Adding an </a:t>
            </a:r>
            <a:r>
              <a:rPr b="1" i="1" lang="en-US" sz="800" u="none" cap="none" strike="noStrike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Multiplier </a:t>
            </a:r>
            <a:r>
              <a:rPr b="0" i="0" lang="en-US" sz="800" u="none" cap="none" strike="noStrike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your challenge saves more lives and increases the rate of your progress such that more can be accomplished in a defined period of time. </a:t>
            </a:r>
          </a:p>
          <a:p>
            <a:pPr indent="-192881" lvl="0" marL="192881" marR="0" rtl="0" algn="ctr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000" u="none" cap="none" strike="noStrike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2590800" y="209550"/>
            <a:ext cx="39623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 structure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2198906" y="1602507"/>
            <a:ext cx="1814161" cy="1785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2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Platform Fee: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$10 per person &lt; 1,000 people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$5 per person ≥ 1,000 people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200">
                <a:solidFill>
                  <a:srgbClr val="DE62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to Donate Calories: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 RUTF Packet = 500 calories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500 calories cost $.50 </a:t>
            </a:r>
            <a:r>
              <a:rPr lang="en-US" sz="1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3095323" y="4248150"/>
            <a:ext cx="302936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save the life of 1 child suffering from malnutrition: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126 packets of RUTF  |  63,000 calories  |  $63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5049614" y="1602507"/>
            <a:ext cx="2005677" cy="1731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2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Example: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en-US" sz="7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(100 people | 500 avg cal burn / day)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$10 x 100 ppl = </a:t>
            </a:r>
            <a:r>
              <a:rPr b="1" lang="en-US" sz="1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$1,000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 ppl x 30 days x $.50 = $1,500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$1,500 x 2X Impact = </a:t>
            </a:r>
            <a:r>
              <a:rPr b="1" i="1" lang="en-US" sz="1000">
                <a:solidFill>
                  <a:srgbClr val="DE62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$3,000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00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recommend 2X impact􏰂   |   $1.00 for 500 calories *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5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 total = $4,000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 </a:t>
            </a:r>
            <a:r>
              <a:rPr i="1" lang="en-US" sz="8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device cost (next slide) 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343" y="3333750"/>
            <a:ext cx="589397" cy="5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1504950"/>
            <a:ext cx="589397" cy="5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000" y="1504950"/>
            <a:ext cx="589397" cy="5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1504950"/>
            <a:ext cx="589397" cy="5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8521" y="3333750"/>
            <a:ext cx="589397" cy="5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1432" y="3257550"/>
            <a:ext cx="589397" cy="58939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1863488" y="2419350"/>
            <a:ext cx="955912" cy="2744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9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Fitbit</a:t>
            </a:r>
          </a:p>
        </p:txBody>
      </p:sp>
      <p:sp>
        <p:nvSpPr>
          <p:cNvPr id="374" name="Shape 374"/>
          <p:cNvSpPr/>
          <p:nvPr/>
        </p:nvSpPr>
        <p:spPr>
          <a:xfrm>
            <a:off x="3235088" y="2419350"/>
            <a:ext cx="955912" cy="2744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9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Jawbone</a:t>
            </a:r>
          </a:p>
        </p:txBody>
      </p:sp>
      <p:sp>
        <p:nvSpPr>
          <p:cNvPr id="375" name="Shape 375"/>
          <p:cNvSpPr/>
          <p:nvPr/>
        </p:nvSpPr>
        <p:spPr>
          <a:xfrm>
            <a:off x="5445264" y="4095750"/>
            <a:ext cx="955912" cy="2744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9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Misfit</a:t>
            </a:r>
          </a:p>
        </p:txBody>
      </p:sp>
      <p:sp>
        <p:nvSpPr>
          <p:cNvPr id="376" name="Shape 376"/>
          <p:cNvSpPr/>
          <p:nvPr/>
        </p:nvSpPr>
        <p:spPr>
          <a:xfrm>
            <a:off x="6054487" y="2419350"/>
            <a:ext cx="955912" cy="2744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9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Garmin</a:t>
            </a:r>
          </a:p>
        </p:txBody>
      </p:sp>
      <p:sp>
        <p:nvSpPr>
          <p:cNvPr id="377" name="Shape 377"/>
          <p:cNvSpPr/>
          <p:nvPr/>
        </p:nvSpPr>
        <p:spPr>
          <a:xfrm>
            <a:off x="3964285" y="4089762"/>
            <a:ext cx="955912" cy="2744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9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Withings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83305" y="4089762"/>
            <a:ext cx="955912" cy="2744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9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Moves</a:t>
            </a: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76800" y="1428750"/>
            <a:ext cx="609599" cy="7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4495800" y="2419350"/>
            <a:ext cx="1391355" cy="2744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90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Pivotal Living</a:t>
            </a:r>
          </a:p>
        </p:txBody>
      </p:sp>
      <p:sp>
        <p:nvSpPr>
          <p:cNvPr id="381" name="Shape 381"/>
          <p:cNvSpPr/>
          <p:nvPr/>
        </p:nvSpPr>
        <p:spPr>
          <a:xfrm>
            <a:off x="533400" y="209550"/>
            <a:ext cx="8077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recommended activity trackers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609600" y="1595842"/>
            <a:ext cx="3733800" cy="3033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2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Malnourished kids survive and thrive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Every calorie burned during the program is recycled into therapeutic food to save the life a severely malnourished child.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000">
              <a:solidFill>
                <a:srgbClr val="DE62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2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People Like It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86% of employees surveyed in our pilot programs said they were more active when they knew it was helping someone else at the same time. People appreciate working at a company that supports worthy causes and creatively engages people to be healthy.</a:t>
            </a:r>
          </a:p>
        </p:txBody>
      </p:sp>
      <p:sp>
        <p:nvSpPr>
          <p:cNvPr id="387" name="Shape 387"/>
          <p:cNvSpPr/>
          <p:nvPr/>
        </p:nvSpPr>
        <p:spPr>
          <a:xfrm>
            <a:off x="4648200" y="1595842"/>
            <a:ext cx="3809999" cy="29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2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HR Friendly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platform is easy to administer and communicate.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Outside of the initial conversations, you get to sit back &amp; relax!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6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2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Finance Loves the Math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Calorie Cloud is a registered 501(c)3 organization and our platform was built with grant money. This allows us to deliver the program at a very low cost. Companies can fund the program from a foundation or charitable contributions budget leaving their HR budget intact.</a:t>
            </a:r>
          </a:p>
        </p:txBody>
      </p:sp>
      <p:sp>
        <p:nvSpPr>
          <p:cNvPr id="388" name="Shape 388"/>
          <p:cNvSpPr/>
          <p:nvPr/>
        </p:nvSpPr>
        <p:spPr>
          <a:xfrm>
            <a:off x="533400" y="209550"/>
            <a:ext cx="8077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reasons to love our platform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609600" y="1595842"/>
            <a:ext cx="3962399" cy="29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2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BYOD (Bring Your Own Device or App)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Already own a Fitbit or Jawbone Up? Using Nike+ or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Garmin? You can connect over 100 fitness devices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apps to Calorie Cloud, making it flexible for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different fitness interests and goals.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000">
              <a:solidFill>
                <a:srgbClr val="DE62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2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Hosted and Secure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Nothing to download or install. When an employee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connects a device or app, only the fields necessary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track calorie-burning activities are pulled into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Calorie Cloud dashboards.</a:t>
            </a:r>
          </a:p>
        </p:txBody>
      </p:sp>
      <p:sp>
        <p:nvSpPr>
          <p:cNvPr id="394" name="Shape 394"/>
          <p:cNvSpPr/>
          <p:nvPr/>
        </p:nvSpPr>
        <p:spPr>
          <a:xfrm>
            <a:off x="4495800" y="1657350"/>
            <a:ext cx="4343400" cy="2869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2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Your Brand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Co-brand the web platform with your company branding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messaging. We have been working with designers,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researchers, and wellness experts to build a best-in-class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wellness challenge platform.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000">
              <a:solidFill>
                <a:srgbClr val="DE62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2000">
                <a:solidFill>
                  <a:srgbClr val="26A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Pay For Results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a company sponsoring your employees fitness activity,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pay for the calories participants burn; not a flat rate for all employees. This keeps our missions aligned:  it’s our priority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aseline="30000" lang="en-US" sz="16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make the program engaging for your teams.</a:t>
            </a:r>
          </a:p>
        </p:txBody>
      </p:sp>
      <p:sp>
        <p:nvSpPr>
          <p:cNvPr id="395" name="Shape 395"/>
          <p:cNvSpPr/>
          <p:nvPr/>
        </p:nvSpPr>
        <p:spPr>
          <a:xfrm>
            <a:off x="533400" y="209550"/>
            <a:ext cx="8077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unique benefits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4959173" y="3867150"/>
            <a:ext cx="188394" cy="502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6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1219200" y="1200150"/>
            <a:ext cx="6705599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tIns="25700">
            <a:noAutofit/>
          </a:bodyPr>
          <a:lstStyle/>
          <a:p>
            <a:pPr indent="-192881" lvl="0" marL="192881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 employees participated in a 30-day wellness challenge </a:t>
            </a: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contributed just under 1 million calories. </a:t>
            </a: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r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PepsiCo organized a program at their Plaza location in Chicago.</a:t>
            </a:r>
          </a:p>
          <a:p>
            <a:pPr indent="-192881" lvl="0" marL="192881" marR="0" rtl="0" algn="r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155 employees participated􏰃, 3x the number they expected! </a:t>
            </a: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JPMC organized a program called Step Up for Global Hunger, a 3-month long activity challenge </a:t>
            </a: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all 270,000 of their employees. More than 50% of employees participated in both 2014 and 2015. </a:t>
            </a: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r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r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r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125 individuals participated in a 60-day challenge during Summer 2014. </a:t>
            </a:r>
          </a:p>
          <a:p>
            <a:pPr indent="-192881" lvl="0" marL="192881" marR="0" rtl="0" algn="r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program saved the lives of 32 children suffering from malnutrition. </a:t>
            </a: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900" u="none" cap="none" strike="noStrike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Johnson &amp; Johnson had 657 individuals (82% of all event attendees) participate in a 30-day Calorie Cloud Challenge </a:t>
            </a:r>
          </a:p>
          <a:p>
            <a:pPr indent="-192881" lvl="0" marL="192881" marR="0" rtl="0" algn="l">
              <a:spcBef>
                <a:spcPts val="225"/>
              </a:spcBef>
              <a:spcAft>
                <a:spcPts val="0"/>
              </a:spcAft>
              <a:buSzPct val="25000"/>
              <a:buNone/>
            </a:pP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launched during their TED</a:t>
            </a:r>
            <a:r>
              <a:rPr b="0" baseline="30000" i="0" lang="en-US" sz="11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</a:t>
            </a:r>
            <a:r>
              <a:rPr b="0" i="0" lang="en-US" sz="900" u="none" cap="none" strike="noStrike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event. The challenge contributed 10 million calories, 20,000 RUTF packets, and saved 133 lives. </a:t>
            </a:r>
          </a:p>
        </p:txBody>
      </p:sp>
      <p:sp>
        <p:nvSpPr>
          <p:cNvPr id="402" name="Shape 402"/>
          <p:cNvSpPr/>
          <p:nvPr/>
        </p:nvSpPr>
        <p:spPr>
          <a:xfrm>
            <a:off x="533400" y="209550"/>
            <a:ext cx="8077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company examples</a:t>
            </a: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400" y="1352550"/>
            <a:ext cx="1898737" cy="5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60" y="1047750"/>
            <a:ext cx="1503939" cy="38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329" y="3638550"/>
            <a:ext cx="1969470" cy="66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2108783"/>
            <a:ext cx="2590800" cy="53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2800" y="2981289"/>
            <a:ext cx="1269414" cy="657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 b="6155" l="40341" r="3728" t="10221"/>
          <a:stretch/>
        </p:blipFill>
        <p:spPr>
          <a:xfrm flipH="1">
            <a:off x="4571999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>
            <a:off x="407193" y="666749"/>
            <a:ext cx="3479006" cy="1128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9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ways to </a:t>
            </a:r>
            <a:br>
              <a:rPr b="1" lang="en-US" sz="29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29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 and benefit.</a:t>
            </a:r>
          </a:p>
        </p:txBody>
      </p:sp>
      <p:sp>
        <p:nvSpPr>
          <p:cNvPr id="414" name="Shape 414"/>
          <p:cNvSpPr/>
          <p:nvPr/>
        </p:nvSpPr>
        <p:spPr>
          <a:xfrm>
            <a:off x="407193" y="1909761"/>
            <a:ext cx="3343274" cy="2643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DF6131"/>
              </a:buClr>
              <a:buSzPct val="100000"/>
              <a:buFont typeface="Arial"/>
              <a:buChar char="+"/>
            </a:pPr>
            <a:r>
              <a:rPr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Already have a corporate wellness program? Apply our </a:t>
            </a:r>
            <a:r>
              <a:rPr b="1" lang="en-US" sz="110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messaging layer </a:t>
            </a:r>
            <a:r>
              <a:rPr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your existing platform!</a:t>
            </a:r>
          </a:p>
          <a:p>
            <a:pPr indent="-171450" lvl="0" marL="171450" marR="0" rtl="0" algn="l">
              <a:spcBef>
                <a:spcPts val="1069"/>
              </a:spcBef>
              <a:spcAft>
                <a:spcPts val="0"/>
              </a:spcAft>
              <a:buClr>
                <a:srgbClr val="DF6131"/>
              </a:buClr>
              <a:buSzPct val="100000"/>
              <a:buFont typeface="Arial"/>
              <a:buChar char="+"/>
            </a:pPr>
            <a:r>
              <a:rPr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 a company </a:t>
            </a:r>
            <a:r>
              <a:rPr b="1" lang="en-US" sz="1100">
                <a:solidFill>
                  <a:srgbClr val="DE6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weight loss contest</a:t>
            </a:r>
            <a:r>
              <a:rPr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&amp; donate your weight.</a:t>
            </a:r>
          </a:p>
          <a:p>
            <a:pPr indent="-171450" lvl="0" marL="171450" marR="0" rtl="0" algn="l">
              <a:spcBef>
                <a:spcPts val="1069"/>
              </a:spcBef>
              <a:spcAft>
                <a:spcPts val="0"/>
              </a:spcAft>
              <a:buClr>
                <a:srgbClr val="DF6131"/>
              </a:buClr>
              <a:buSzPct val="100000"/>
              <a:buFont typeface="Arial"/>
              <a:buChar char="+"/>
            </a:pPr>
            <a:r>
              <a:rPr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Accelerate the </a:t>
            </a:r>
            <a:r>
              <a:rPr b="1" lang="en-US" sz="1100">
                <a:solidFill>
                  <a:srgbClr val="DF61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</a:t>
            </a:r>
            <a:r>
              <a:rPr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a Calorie Cloud technology platform.</a:t>
            </a:r>
          </a:p>
          <a:p>
            <a:pPr indent="-171450" lvl="0" marL="171450" marR="0" rtl="0" algn="l">
              <a:spcBef>
                <a:spcPts val="1069"/>
              </a:spcBef>
              <a:spcAft>
                <a:spcPts val="0"/>
              </a:spcAft>
              <a:buClr>
                <a:srgbClr val="DF6131"/>
              </a:buClr>
              <a:buSzPct val="100000"/>
              <a:buFont typeface="Arial"/>
              <a:buChar char="+"/>
            </a:pPr>
            <a:r>
              <a:rPr b="1" lang="en-US" sz="1100">
                <a:solidFill>
                  <a:srgbClr val="DF61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 </a:t>
            </a:r>
            <a:r>
              <a:rPr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Calorie Cloud to other organizations.</a:t>
            </a:r>
          </a:p>
          <a:p>
            <a:pPr indent="-171450" lvl="0" marL="171450" marR="0" rtl="0" algn="l">
              <a:spcBef>
                <a:spcPts val="1069"/>
              </a:spcBef>
              <a:spcAft>
                <a:spcPts val="0"/>
              </a:spcAft>
              <a:buClr>
                <a:srgbClr val="DF6131"/>
              </a:buClr>
              <a:buSzPct val="100000"/>
              <a:buFont typeface="Arial"/>
              <a:buChar char="+"/>
            </a:pPr>
            <a:r>
              <a:rPr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a </a:t>
            </a:r>
            <a:r>
              <a:rPr b="1" lang="en-US" sz="1100">
                <a:solidFill>
                  <a:srgbClr val="DF61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Donation</a:t>
            </a:r>
            <a:r>
              <a:rPr lang="en-US" sz="11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RUTF production.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 b="15970" l="1674" r="1688" t="12312"/>
          <a:stretch/>
        </p:blipFill>
        <p:spPr>
          <a:xfrm>
            <a:off x="-14286" y="0"/>
            <a:ext cx="462021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/>
          <p:nvPr/>
        </p:nvSpPr>
        <p:spPr>
          <a:xfrm>
            <a:off x="5278337" y="1721643"/>
            <a:ext cx="4164806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0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a child dying every </a:t>
            </a:r>
            <a:br>
              <a:rPr b="1" lang="en-US" sz="20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2000">
                <a:solidFill>
                  <a:srgbClr val="26A1E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 seconds, time matters!</a:t>
            </a:r>
          </a:p>
        </p:txBody>
      </p:sp>
      <p:sp>
        <p:nvSpPr>
          <p:cNvPr id="421" name="Shape 421"/>
          <p:cNvSpPr/>
          <p:nvPr/>
        </p:nvSpPr>
        <p:spPr>
          <a:xfrm>
            <a:off x="5257800" y="1428750"/>
            <a:ext cx="280034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5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urgent request</a:t>
            </a:r>
          </a:p>
        </p:txBody>
      </p:sp>
      <p:sp>
        <p:nvSpPr>
          <p:cNvPr id="422" name="Shape 422"/>
          <p:cNvSpPr/>
          <p:nvPr/>
        </p:nvSpPr>
        <p:spPr>
          <a:xfrm>
            <a:off x="5291732" y="2572642"/>
            <a:ext cx="3364706" cy="1707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We’re a </a:t>
            </a:r>
            <a:r>
              <a:rPr b="1" lang="en-US" sz="12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501c3</a:t>
            </a:r>
            <a:r>
              <a:rPr lang="en-US" sz="12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dedicated to ending the imbalance of </a:t>
            </a:r>
            <a:r>
              <a:rPr b="1" lang="en-US" sz="12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calories</a:t>
            </a:r>
            <a:r>
              <a:rPr lang="en-US" sz="12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this planet.</a:t>
            </a:r>
          </a:p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you join us?</a:t>
            </a:r>
          </a:p>
        </p:txBody>
      </p:sp>
      <p:sp>
        <p:nvSpPr>
          <p:cNvPr id="423" name="Shape 423"/>
          <p:cNvSpPr/>
          <p:nvPr/>
        </p:nvSpPr>
        <p:spPr>
          <a:xfrm>
            <a:off x="5300662" y="3857625"/>
            <a:ext cx="2700336" cy="98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 Shenfield &gt; 970.819.4055 m@caloriecloud.org</a:t>
            </a:r>
          </a:p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Ester Fiedler &gt; 847.809.2581</a:t>
            </a:r>
            <a:b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ester@caloriecloud.org</a:t>
            </a:r>
            <a:b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5300662" y="3343275"/>
            <a:ext cx="280034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5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contact:</a:t>
            </a:r>
          </a:p>
        </p:txBody>
      </p:sp>
      <p:sp>
        <p:nvSpPr>
          <p:cNvPr id="425" name="Shape 425"/>
          <p:cNvSpPr/>
          <p:nvPr/>
        </p:nvSpPr>
        <p:spPr>
          <a:xfrm>
            <a:off x="5300662" y="4286250"/>
            <a:ext cx="3000375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74295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50119"/>
            <a:ext cx="9144000" cy="609361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3657600" y="6076950"/>
            <a:ext cx="3514724" cy="94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7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few examples of win/win programs</a:t>
            </a:r>
            <a:br>
              <a:rPr b="1" lang="en-US" sz="27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</p:txBody>
      </p:sp>
      <p:sp>
        <p:nvSpPr>
          <p:cNvPr id="433" name="Shape 433"/>
          <p:cNvSpPr/>
          <p:nvPr/>
        </p:nvSpPr>
        <p:spPr>
          <a:xfrm>
            <a:off x="457200" y="6915150"/>
            <a:ext cx="6115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5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ways to benefit: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4486274" cy="5143499"/>
          </a:xfrm>
          <a:prstGeom prst="rect">
            <a:avLst/>
          </a:prstGeom>
          <a:solidFill>
            <a:srgbClr val="E6AB2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826496" y="1001017"/>
            <a:ext cx="4088902" cy="3421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207169" lvl="0" marL="207169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AB21"/>
              </a:buClr>
              <a:buSzPct val="100000"/>
              <a:buFont typeface="Arial"/>
              <a:buChar char="+"/>
            </a:pPr>
            <a:r>
              <a:rPr lang="en-US" sz="14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RUTF is a fortified peanut paste clinically certified to treat Severe Acute Malnutrition (SAM). </a:t>
            </a:r>
          </a:p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D3D3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7169" lvl="0" marL="207169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E6AB21"/>
              </a:buClr>
              <a:buSzPct val="100000"/>
              <a:buFont typeface="Arial"/>
              <a:buChar char="+"/>
            </a:pPr>
            <a:r>
              <a:rPr lang="en-US" sz="14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6-week feeding program (three 500-calorie packs of RUTF per day) permanently eliminates SAM for 95% of the children treated.</a:t>
            </a:r>
          </a:p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D3D3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7169" lvl="0" marL="207169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E6AB21"/>
              </a:buClr>
              <a:buSzPct val="100000"/>
              <a:buFont typeface="Arial"/>
              <a:buChar char="+"/>
            </a:pPr>
            <a:r>
              <a:rPr lang="en-US" sz="14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Donors currently provide $200 million per year globally to purchase RUTF — enough for 20% of the children.</a:t>
            </a:r>
          </a:p>
        </p:txBody>
      </p:sp>
      <p:sp>
        <p:nvSpPr>
          <p:cNvPr id="84" name="Shape 84"/>
          <p:cNvSpPr/>
          <p:nvPr/>
        </p:nvSpPr>
        <p:spPr>
          <a:xfrm>
            <a:off x="371475" y="1125141"/>
            <a:ext cx="3907630" cy="2893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4 million SAM children are </a:t>
            </a:r>
            <a:r>
              <a:rPr b="1" lang="en-US" sz="4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saved</a:t>
            </a:r>
            <a:r>
              <a:rPr b="1" lang="en-US" sz="4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ready-to-use therapeutic food (RUTF).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-214312"/>
            <a:ext cx="9144000" cy="53578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350043" y="2410167"/>
            <a:ext cx="3932237" cy="323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</a:t>
            </a:r>
            <a:r>
              <a:rPr lang="en-US" sz="36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</a:t>
            </a: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looks like.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3487" y="1071562"/>
            <a:ext cx="3386137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5043487" y="3900487"/>
            <a:ext cx="3429000" cy="190436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play video.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2345" l="0" r="0" t="13247"/>
          <a:stretch/>
        </p:blipFill>
        <p:spPr>
          <a:xfrm>
            <a:off x="0" y="0"/>
            <a:ext cx="91582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6580286" y="4388048"/>
            <a:ext cx="3278980" cy="550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*children with severe acute malnutrition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9194" y="1184076"/>
            <a:ext cx="2914649" cy="291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6636543" y="1757363"/>
            <a:ext cx="743842" cy="503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3.5 million </a:t>
            </a:r>
            <a:br>
              <a:rPr b="1"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children die</a:t>
            </a: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914257" y="2675334"/>
            <a:ext cx="1102815" cy="5036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 to 4 million children saved</a:t>
            </a: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5214937" y="2387799"/>
            <a:ext cx="1367134" cy="1022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9.5 million children </a:t>
            </a:r>
            <a:br>
              <a:rPr b="1"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beat SAM, yet suffer permanent and severe disabilities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364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357687" y="642937"/>
            <a:ext cx="4393406" cy="36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 million children still go untreated.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31597" l="18429" r="24703" t="20399"/>
          <a:stretch/>
        </p:blipFill>
        <p:spPr>
          <a:xfrm>
            <a:off x="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4813101" y="778668"/>
            <a:ext cx="4164806" cy="2307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1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funding gap is comparatively small by </a:t>
            </a:r>
            <a:br>
              <a:rPr b="1" lang="en-US" sz="21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21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heath cost standards. </a:t>
            </a:r>
            <a:br>
              <a:rPr b="1" lang="en-US" sz="21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</p:txBody>
      </p:sp>
      <p:sp>
        <p:nvSpPr>
          <p:cNvPr id="110" name="Shape 110"/>
          <p:cNvSpPr/>
          <p:nvPr/>
        </p:nvSpPr>
        <p:spPr>
          <a:xfrm>
            <a:off x="4813994" y="985837"/>
            <a:ext cx="280034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5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tragic gap</a:t>
            </a:r>
          </a:p>
        </p:txBody>
      </p:sp>
      <p:sp>
        <p:nvSpPr>
          <p:cNvPr id="111" name="Shape 111"/>
          <p:cNvSpPr/>
          <p:nvPr/>
        </p:nvSpPr>
        <p:spPr>
          <a:xfrm>
            <a:off x="4829175" y="2583516"/>
            <a:ext cx="3907630" cy="2045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07169" lvl="0" marL="207169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46019"/>
              </a:buClr>
              <a:buSzPct val="100000"/>
              <a:buFont typeface="Arial"/>
              <a:buChar char="+"/>
            </a:pPr>
            <a:r>
              <a:rPr lang="en-US" sz="12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additional $800 million would provide enough RUTF for the 13 million children untreated.</a:t>
            </a:r>
          </a:p>
          <a:p>
            <a:pPr indent="-207169" lvl="0" marL="207169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E46019"/>
              </a:buClr>
              <a:buSzPct val="100000"/>
              <a:buFont typeface="Arial"/>
              <a:buChar char="+"/>
            </a:pPr>
            <a:r>
              <a:rPr lang="en-US" sz="12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produced, distribution channels are in place to deliver the additional RUTF via aid organizations. </a:t>
            </a:r>
          </a:p>
        </p:txBody>
      </p:sp>
      <p:sp>
        <p:nvSpPr>
          <p:cNvPr id="112" name="Shape 112"/>
          <p:cNvSpPr/>
          <p:nvPr/>
        </p:nvSpPr>
        <p:spPr>
          <a:xfrm>
            <a:off x="6019800" y="4400550"/>
            <a:ext cx="3048000" cy="578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en-US" sz="8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global health cost perspective: </a:t>
            </a:r>
          </a:p>
          <a:p>
            <a:pPr indent="0" lvl="0" marL="0" marR="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25000"/>
              <a:buNone/>
            </a:pPr>
            <a:r>
              <a:rPr i="1" lang="en-US" sz="8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America’s total expenditure on healthcare is $7.8 </a:t>
            </a:r>
            <a:r>
              <a:rPr i="1" lang="en-US" sz="800" u="sng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i="1" lang="en-US" sz="8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illion per day </a:t>
            </a:r>
            <a:r>
              <a:rPr i="1" lang="en-US" sz="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(according to 2013 World Health Organization &amp; CDC statistics)</a:t>
            </a:r>
          </a:p>
        </p:txBody>
      </p:sp>
      <p:cxnSp>
        <p:nvCxnSpPr>
          <p:cNvPr id="113" name="Shape 113"/>
          <p:cNvCxnSpPr/>
          <p:nvPr/>
        </p:nvCxnSpPr>
        <p:spPr>
          <a:xfrm>
            <a:off x="8763000" y="2114550"/>
            <a:ext cx="152399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Shape 114"/>
          <p:cNvCxnSpPr/>
          <p:nvPr/>
        </p:nvCxnSpPr>
        <p:spPr>
          <a:xfrm>
            <a:off x="8915400" y="2114550"/>
            <a:ext cx="0" cy="2209799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2590800" y="1843981"/>
            <a:ext cx="0" cy="1538585"/>
          </a:xfrm>
          <a:prstGeom prst="straightConnector1">
            <a:avLst/>
          </a:prstGeom>
          <a:noFill/>
          <a:ln cap="flat" cmpd="sng" w="12700">
            <a:solidFill>
              <a:srgbClr val="E4601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0" name="Shape 120"/>
          <p:cNvSpPr/>
          <p:nvPr/>
        </p:nvSpPr>
        <p:spPr>
          <a:xfrm>
            <a:off x="328612" y="221456"/>
            <a:ext cx="6910388" cy="2307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7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 is a non-profit, leading the global effort to eliminate SAM.</a:t>
            </a:r>
            <a:br>
              <a:rPr b="1" lang="en-US" sz="2700">
                <a:solidFill>
                  <a:srgbClr val="E4601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</p:txBody>
      </p:sp>
      <p:sp>
        <p:nvSpPr>
          <p:cNvPr id="121" name="Shape 121"/>
          <p:cNvSpPr/>
          <p:nvPr/>
        </p:nvSpPr>
        <p:spPr>
          <a:xfrm>
            <a:off x="347364" y="1843981"/>
            <a:ext cx="2786063" cy="1564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Formed in 2009 by Mark Moore, </a:t>
            </a:r>
            <a:b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previously an African specialist for </a:t>
            </a:r>
            <a:b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U.S. Senate, and missionary </a:t>
            </a:r>
            <a:b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Uganda for over 10 years. 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6248400" y="1733550"/>
            <a:ext cx="2362200" cy="1564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 is just one of the RUTF production facilities around the globe, all of whom have distribution partners in county.</a:t>
            </a:r>
          </a:p>
        </p:txBody>
      </p:sp>
      <p:sp>
        <p:nvSpPr>
          <p:cNvPr id="123" name="Shape 123"/>
          <p:cNvSpPr/>
          <p:nvPr/>
        </p:nvSpPr>
        <p:spPr>
          <a:xfrm>
            <a:off x="335756" y="557212"/>
            <a:ext cx="6115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5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 MANA Nutrition</a:t>
            </a:r>
          </a:p>
        </p:txBody>
      </p:sp>
      <p:grpSp>
        <p:nvGrpSpPr>
          <p:cNvPr id="124" name="Shape 124"/>
          <p:cNvGrpSpPr/>
          <p:nvPr/>
        </p:nvGrpSpPr>
        <p:grpSpPr>
          <a:xfrm>
            <a:off x="0" y="3625453"/>
            <a:ext cx="9151143" cy="1534119"/>
            <a:chOff x="400" y="3"/>
            <a:chExt cx="10248" cy="1717"/>
          </a:xfrm>
        </p:grpSpPr>
        <p:pic>
          <p:nvPicPr>
            <p:cNvPr id="125" name="Shape 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40" y="10"/>
              <a:ext cx="2551" cy="1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9" y="12"/>
              <a:ext cx="2553" cy="1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 rotWithShape="1">
            <a:blip r:embed="rId5">
              <a:alphaModFix/>
            </a:blip>
            <a:srcRect b="15827" l="15862" r="19681" t="16159"/>
            <a:stretch/>
          </p:blipFill>
          <p:spPr>
            <a:xfrm>
              <a:off x="6552" y="11"/>
              <a:ext cx="2431" cy="1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Shape 128"/>
            <p:cNvPicPr preferRelativeResize="0"/>
            <p:nvPr/>
          </p:nvPicPr>
          <p:blipFill rotWithShape="1">
            <a:blip r:embed="rId6">
              <a:alphaModFix/>
            </a:blip>
            <a:srcRect b="0" l="3809" r="30376" t="0"/>
            <a:stretch/>
          </p:blipFill>
          <p:spPr>
            <a:xfrm>
              <a:off x="8968" y="3"/>
              <a:ext cx="1680" cy="1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Shape 129"/>
            <p:cNvPicPr preferRelativeResize="0"/>
            <p:nvPr/>
          </p:nvPicPr>
          <p:blipFill rotWithShape="1">
            <a:blip r:embed="rId7">
              <a:alphaModFix/>
            </a:blip>
            <a:srcRect b="6490" l="4980" r="13213" t="8159"/>
            <a:stretch/>
          </p:blipFill>
          <p:spPr>
            <a:xfrm>
              <a:off x="400" y="15"/>
              <a:ext cx="2168" cy="169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0" name="Shape 130"/>
          <p:cNvCxnSpPr/>
          <p:nvPr/>
        </p:nvCxnSpPr>
        <p:spPr>
          <a:xfrm>
            <a:off x="5943600" y="1869876"/>
            <a:ext cx="0" cy="1538585"/>
          </a:xfrm>
          <a:prstGeom prst="straightConnector1">
            <a:avLst/>
          </a:prstGeom>
          <a:noFill/>
          <a:ln cap="flat" cmpd="sng" w="12700">
            <a:solidFill>
              <a:srgbClr val="E46019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1" name="Shape 131"/>
          <p:cNvSpPr/>
          <p:nvPr/>
        </p:nvSpPr>
        <p:spPr>
          <a:xfrm>
            <a:off x="2971800" y="1809750"/>
            <a:ext cx="2666999" cy="1564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 (Mother Administered Nutritive Aid) has produced 187 million packets of RUTF and served 1.25 million children to date. </a:t>
            </a:r>
          </a:p>
          <a:p>
            <a:pPr indent="0" lvl="0" marL="0" marR="0" rtl="0" algn="l"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capacity, MANA could double current production and produce 1 million RUTF packets per day, enough to serve 8,000 lives.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rgbClr val="D8D8D8">
                  <a:alpha val="50980"/>
                </a:srgbClr>
              </a:gs>
            </a:gsLst>
            <a:lin ang="5400000" scaled="0"/>
          </a:gradFill>
          <a:ln cap="flat" cmpd="sng" w="9525">
            <a:solidFill>
              <a:srgbClr val="D8D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DE6225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33400" y="323851"/>
            <a:ext cx="105155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304800" y="666750"/>
            <a:ext cx="9982199" cy="2707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900">
                <a:solidFill>
                  <a:srgbClr val="E4601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Save the Children, USAID, UNICEF,</a:t>
            </a:r>
          </a:p>
          <a:p>
            <a:pPr indent="0" lvl="0" marL="0" marR="0" rtl="0" algn="l">
              <a:lnSpc>
                <a:spcPct val="130000"/>
              </a:lnSpc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b="1" lang="en-US" sz="3900">
                <a:solidFill>
                  <a:srgbClr val="E4601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World Vision, Doctors Without Borders </a:t>
            </a:r>
          </a:p>
          <a:p>
            <a:pPr indent="0" lvl="0" marL="0" marR="0" rtl="0" algn="l">
              <a:lnSpc>
                <a:spcPct val="130000"/>
              </a:lnSpc>
              <a:spcBef>
                <a:spcPts val="675"/>
              </a:spcBef>
              <a:spcAft>
                <a:spcPts val="0"/>
              </a:spcAft>
              <a:buSzPct val="25000"/>
              <a:buNone/>
            </a:pPr>
            <a:r>
              <a:rPr lang="en-US" sz="2550">
                <a:solidFill>
                  <a:srgbClr val="2E2E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various ministries of health and other international aid agencies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3638550"/>
            <a:ext cx="1865376" cy="105156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638550"/>
            <a:ext cx="1865376" cy="105156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0" y="3638550"/>
            <a:ext cx="1859767" cy="104767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8200" y="3638550"/>
            <a:ext cx="1865376" cy="105156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143" name="Shape 143"/>
          <p:cNvSpPr/>
          <p:nvPr/>
        </p:nvSpPr>
        <p:spPr>
          <a:xfrm>
            <a:off x="335756" y="557212"/>
            <a:ext cx="61150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500">
                <a:solidFill>
                  <a:srgbClr val="3D3D3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Partners include 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762000" y="1352550"/>
            <a:ext cx="7700963" cy="2307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8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primary barrier to </a:t>
            </a: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8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activating the full capacity </a:t>
            </a: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8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 MANA’s production facility </a:t>
            </a: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8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other RUTF facilities</a:t>
            </a:r>
            <a:br>
              <a:rPr b="1" lang="en-US" sz="28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-US" sz="2800">
                <a:solidFill>
                  <a:srgbClr val="3D3D3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a </a:t>
            </a:r>
            <a:r>
              <a:rPr b="1" lang="en-US" sz="2800">
                <a:solidFill>
                  <a:srgbClr val="DE62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funding.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0" y="4705350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where resources lack on one side of the world, they’re prevalent on the other. Meet, the calorie paradox:</a:t>
            </a:r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Default - empty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